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98" autoAdjust="0"/>
    <p:restoredTop sz="94622" autoAdjust="0"/>
  </p:normalViewPr>
  <p:slideViewPr>
    <p:cSldViewPr>
      <p:cViewPr>
        <p:scale>
          <a:sx n="95" d="100"/>
          <a:sy n="95" d="100"/>
        </p:scale>
        <p:origin x="-2160" y="-93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3335F-935A-451F-8859-9D2E33F6C952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6C959-D042-4C51-B621-DBEAE477EC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422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6C959-D042-4C51-B621-DBEAE477EC7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248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6C959-D042-4C51-B621-DBEAE477EC7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671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2004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4750"/>
            <a:ext cx="64008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028701"/>
            <a:ext cx="7772400" cy="1878806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51573"/>
            <a:ext cx="7772400" cy="848915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200150"/>
            <a:ext cx="4041648" cy="339471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4040188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200150"/>
            <a:ext cx="4041775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1659636"/>
            <a:ext cx="4041648" cy="293522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1659637"/>
            <a:ext cx="4041648" cy="293489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8" y="200025"/>
            <a:ext cx="3008313" cy="1571625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204788"/>
            <a:ext cx="4995863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8" y="1828801"/>
            <a:ext cx="3008313" cy="2765822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171450"/>
            <a:ext cx="5711824" cy="671513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857250"/>
            <a:ext cx="6054724" cy="3405783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4357688"/>
            <a:ext cx="5711824" cy="40005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001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8" y="4767263"/>
            <a:ext cx="2085975" cy="273844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6" y="4767263"/>
            <a:ext cx="2847975" cy="273844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4767263"/>
            <a:ext cx="561975" cy="273844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4874538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4874538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1623439"/>
              </p:ext>
            </p:extLst>
          </p:nvPr>
        </p:nvGraphicFramePr>
        <p:xfrm>
          <a:off x="611560" y="681907"/>
          <a:ext cx="7754301" cy="41861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580559"/>
                <a:gridCol w="580559"/>
                <a:gridCol w="580559"/>
                <a:gridCol w="580559"/>
                <a:gridCol w="580559"/>
                <a:gridCol w="580559"/>
                <a:gridCol w="580559"/>
                <a:gridCol w="580559"/>
                <a:gridCol w="580559"/>
                <a:gridCol w="580559"/>
                <a:gridCol w="580559"/>
              </a:tblGrid>
              <a:tr h="409927">
                <a:tc>
                  <a:txBody>
                    <a:bodyPr/>
                    <a:lstStyle/>
                    <a:p>
                      <a:endParaRPr lang="ru-RU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29.12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30.12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31.12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01.01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02.01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03.01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04.01</a:t>
                      </a:r>
                    </a:p>
                    <a:p>
                      <a:pPr algn="ct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05.01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06.01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07.01</a:t>
                      </a:r>
                    </a:p>
                    <a:p>
                      <a:pPr algn="ct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08.01</a:t>
                      </a:r>
                      <a:endParaRPr lang="ru-RU" sz="1000" dirty="0"/>
                    </a:p>
                  </a:txBody>
                  <a:tcPr/>
                </a:tc>
              </a:tr>
              <a:tr h="54394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Отделение</a:t>
                      </a:r>
                      <a:r>
                        <a:rPr lang="ru-RU" sz="1200" baseline="0" dirty="0" smtClean="0"/>
                        <a:t>  СМП</a:t>
                      </a:r>
                      <a:endParaRPr lang="ru-RU" sz="1200" dirty="0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КРУГЛОСУТОЧНО</a:t>
                      </a:r>
                      <a:endParaRPr lang="ru-RU" sz="1600" dirty="0" smtClean="0"/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9927">
                <a:tc>
                  <a:txBody>
                    <a:bodyPr/>
                    <a:lstStyle/>
                    <a:p>
                      <a:pPr algn="ctr"/>
                      <a:endParaRPr lang="ru-RU" sz="950" dirty="0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r>
                        <a:rPr lang="ru-RU" sz="1000" dirty="0" smtClean="0"/>
                        <a:t>                                       </a:t>
                      </a:r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</a:tr>
              <a:tr h="40992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Дежурный врач приема неотложных</a:t>
                      </a:r>
                      <a:r>
                        <a:rPr lang="ru-RU" sz="1400" baseline="0" dirty="0" smtClean="0"/>
                        <a:t> состояний</a:t>
                      </a:r>
                      <a:endParaRPr lang="ru-RU" sz="1400" dirty="0" smtClean="0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КРУГЛОСУТОЧНО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</a:tr>
              <a:tr h="378605">
                <a:tc>
                  <a:txBody>
                    <a:bodyPr/>
                    <a:lstStyle/>
                    <a:p>
                      <a:pPr algn="ctr"/>
                      <a:endParaRPr lang="ru-RU" sz="950" dirty="0" smtClean="0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439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ТЕЛЕФОН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Горячей линии</a:t>
                      </a:r>
                      <a:endParaRPr lang="ru-RU" sz="1400" dirty="0" smtClean="0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+7 995 411 9342</a:t>
                      </a:r>
                      <a:endParaRPr lang="ru-RU" sz="18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</a:tr>
              <a:tr h="383650">
                <a:tc>
                  <a:txBody>
                    <a:bodyPr/>
                    <a:lstStyle/>
                    <a:p>
                      <a:pPr algn="ctr"/>
                      <a:endParaRPr lang="ru-RU" sz="950" dirty="0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</a:tr>
              <a:tr h="383650">
                <a:tc>
                  <a:txBody>
                    <a:bodyPr/>
                    <a:lstStyle/>
                    <a:p>
                      <a:pPr algn="ctr"/>
                      <a:endParaRPr lang="ru-RU" sz="900" dirty="0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477" y="-452586"/>
            <a:ext cx="8229600" cy="1200150"/>
          </a:xfrm>
        </p:spPr>
        <p:txBody>
          <a:bodyPr/>
          <a:lstStyle/>
          <a:p>
            <a:pPr>
              <a:lnSpc>
                <a:spcPts val="2600"/>
              </a:lnSpc>
            </a:pPr>
            <a:r>
              <a:rPr lang="ru-RU" sz="2000" kern="600" dirty="0" smtClean="0"/>
              <a:t>Организация работы ГБУЗ «Октябрьская ЦРБ»</a:t>
            </a:r>
            <a:br>
              <a:rPr lang="ru-RU" sz="2000" kern="600" dirty="0" smtClean="0"/>
            </a:br>
            <a:r>
              <a:rPr lang="ru-RU" sz="2000" kern="600" dirty="0" smtClean="0"/>
              <a:t>в новогодние и праздничные дни</a:t>
            </a:r>
            <a:endParaRPr lang="ru-RU" sz="2000" kern="600" dirty="0"/>
          </a:p>
        </p:txBody>
      </p:sp>
      <p:sp>
        <p:nvSpPr>
          <p:cNvPr id="6" name="TextBox 5"/>
          <p:cNvSpPr txBox="1"/>
          <p:nvPr/>
        </p:nvSpPr>
        <p:spPr>
          <a:xfrm>
            <a:off x="532999" y="4163112"/>
            <a:ext cx="7981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000" dirty="0" smtClean="0"/>
              <a:t>Выписка лекарственных средств и листов нетрудоспособности осуществляется в соответствии с графиком МО;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000" dirty="0" smtClean="0"/>
              <a:t>Вся информация о режиме работы МО в период праздничных дней размещена на официальных сайтах МО;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000" dirty="0" smtClean="0"/>
              <a:t>Ведется постоянный мониторинг за лекарственным обеспечением граждан;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000" dirty="0" smtClean="0"/>
              <a:t>Организовано круглосуточное дежурство ответственных лиц в комитете здравоохранения Волгоградской области.</a:t>
            </a:r>
            <a:endParaRPr lang="ru-RU" sz="1000" dirty="0"/>
          </a:p>
        </p:txBody>
      </p:sp>
      <p:pic>
        <p:nvPicPr>
          <p:cNvPr id="1028" name="Picture 4" descr="C:\Users\K_Kusmarceva\Downloads\пнг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619769"/>
            <a:ext cx="1395035" cy="144502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450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15477" y="-452586"/>
            <a:ext cx="8229600" cy="1200150"/>
          </a:xfrm>
        </p:spPr>
        <p:txBody>
          <a:bodyPr/>
          <a:lstStyle/>
          <a:p>
            <a:pPr>
              <a:lnSpc>
                <a:spcPts val="2600"/>
              </a:lnSpc>
            </a:pPr>
            <a:r>
              <a:rPr lang="ru-RU" sz="2000" kern="600" dirty="0" smtClean="0"/>
              <a:t>Организация работы ГБУЗ «Октябрьская ЦРБ»</a:t>
            </a:r>
            <a:br>
              <a:rPr lang="ru-RU" sz="2000" kern="600" dirty="0" smtClean="0"/>
            </a:br>
            <a:r>
              <a:rPr lang="ru-RU" sz="2000" kern="600" dirty="0" smtClean="0"/>
              <a:t>в новогодние и праздничные дни</a:t>
            </a:r>
            <a:endParaRPr lang="ru-RU" sz="2000" kern="600" dirty="0"/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7187525"/>
              </p:ext>
            </p:extLst>
          </p:nvPr>
        </p:nvGraphicFramePr>
        <p:xfrm>
          <a:off x="611560" y="681907"/>
          <a:ext cx="7754306" cy="2130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2854"/>
                <a:gridCol w="540121"/>
                <a:gridCol w="540121"/>
                <a:gridCol w="540121"/>
                <a:gridCol w="540121"/>
                <a:gridCol w="540121"/>
                <a:gridCol w="540121"/>
                <a:gridCol w="540121"/>
                <a:gridCol w="540121"/>
                <a:gridCol w="540121"/>
                <a:gridCol w="540121"/>
                <a:gridCol w="540121"/>
                <a:gridCol w="540121"/>
              </a:tblGrid>
              <a:tr h="409927">
                <a:tc>
                  <a:txBody>
                    <a:bodyPr/>
                    <a:lstStyle/>
                    <a:p>
                      <a:endParaRPr lang="ru-RU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28.12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29.12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30.12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31.01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01.01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02.01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03.01</a:t>
                      </a:r>
                    </a:p>
                    <a:p>
                      <a:pPr algn="ct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04.01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05.01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06.01</a:t>
                      </a:r>
                    </a:p>
                    <a:p>
                      <a:pPr algn="ct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07.01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08.01</a:t>
                      </a:r>
                      <a:endParaRPr lang="ru-RU" sz="1000" dirty="0"/>
                    </a:p>
                  </a:txBody>
                  <a:tcPr/>
                </a:tc>
              </a:tr>
              <a:tr h="409927"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Поликлиника – 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врач терапевт, 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врач педиатр, выписка лекарственных средств и листков нетрудоспособности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08.00-14.00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08.00-14.00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08.00-14.00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/>
                </a:tc>
              </a:tr>
              <a:tr h="409927">
                <a:tc>
                  <a:txBody>
                    <a:bodyPr/>
                    <a:lstStyle/>
                    <a:p>
                      <a:endParaRPr lang="ru-RU" sz="950" dirty="0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 smtClean="0"/>
                    </a:p>
                    <a:p>
                      <a:pPr algn="ctr"/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4" descr="C:\Users\K_Kusmarceva\Downloads\пнг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619769"/>
            <a:ext cx="1395035" cy="144502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403648" y="2427734"/>
            <a:ext cx="640871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Телефоны экстренных служб</a:t>
            </a:r>
          </a:p>
          <a:p>
            <a:endParaRPr lang="ru-RU" dirty="0"/>
          </a:p>
          <a:p>
            <a:r>
              <a:rPr lang="ru-RU" sz="8800" b="1" dirty="0" smtClean="0">
                <a:solidFill>
                  <a:srgbClr val="FF0000"/>
                </a:solidFill>
              </a:rPr>
              <a:t>03, 103, 112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8110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140</TotalTime>
  <Words>130</Words>
  <Application>Microsoft Office PowerPoint</Application>
  <PresentationFormat>Экран (16:9)</PresentationFormat>
  <Paragraphs>48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Исполнительная</vt:lpstr>
      <vt:lpstr>Организация работы ГБУЗ «Октябрьская ЦРБ» в новогодние и праздничные дни</vt:lpstr>
      <vt:lpstr>Организация работы ГБУЗ «Октябрьская ЦРБ» в новогодние и праздничные дни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работы МО и обеспечение лекарственными препаратами  в новогодние и праздничные дни</dc:title>
  <dc:creator>Кусмарцева Ксения Денисовна</dc:creator>
  <cp:lastModifiedBy>Admin</cp:lastModifiedBy>
  <cp:revision>18</cp:revision>
  <dcterms:created xsi:type="dcterms:W3CDTF">2024-12-26T12:57:54Z</dcterms:created>
  <dcterms:modified xsi:type="dcterms:W3CDTF">2024-12-28T11:24:58Z</dcterms:modified>
</cp:coreProperties>
</file>